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4" r:id="rId3"/>
    <p:sldId id="275" r:id="rId4"/>
    <p:sldId id="277" r:id="rId5"/>
    <p:sldId id="278" r:id="rId6"/>
    <p:sldId id="276" r:id="rId7"/>
    <p:sldId id="259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60" r:id="rId21"/>
    <p:sldId id="279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tableStyles" Target="tableStyles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viewProps" Target="viewProps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257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869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718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930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6964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60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426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4989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808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815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E9C20-801D-4BD6-8D09-31579D92EC62}" type="datetimeFigureOut">
              <a:rPr lang="ru-RU" smtClean="0"/>
              <a:t>22.03.2024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14759-DFBE-4AC2-83D3-2FB7B140C8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52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image" Target="../media/image14.pn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 /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2" Type="http://schemas.openxmlformats.org/officeDocument/2006/relationships/image" Target="../media/image18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0.png" 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 /><Relationship Id="rId2" Type="http://schemas.openxmlformats.org/officeDocument/2006/relationships/image" Target="../media/image21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23.png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 /><Relationship Id="rId2" Type="http://schemas.openxmlformats.org/officeDocument/2006/relationships/image" Target="../media/image24.pn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 /><Relationship Id="rId2" Type="http://schemas.openxmlformats.org/officeDocument/2006/relationships/image" Target="../media/image26.png" /><Relationship Id="rId1" Type="http://schemas.openxmlformats.org/officeDocument/2006/relationships/slideLayout" Target="../slideLayouts/slideLayout2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 /><Relationship Id="rId2" Type="http://schemas.openxmlformats.org/officeDocument/2006/relationships/image" Target="../media/image28.pn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 /><Relationship Id="rId2" Type="http://schemas.openxmlformats.org/officeDocument/2006/relationships/image" Target="../media/image30.png" /><Relationship Id="rId1" Type="http://schemas.openxmlformats.org/officeDocument/2006/relationships/slideLayout" Target="../slideLayouts/slideLayout2.xml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 /><Relationship Id="rId2" Type="http://schemas.openxmlformats.org/officeDocument/2006/relationships/image" Target="../media/image32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4.pn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 /><Relationship Id="rId2" Type="http://schemas.openxmlformats.org/officeDocument/2006/relationships/image" Target="../media/image35.pn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 /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5.png" 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 /><Relationship Id="rId3" Type="http://schemas.openxmlformats.org/officeDocument/2006/relationships/image" Target="../media/image38.png" /><Relationship Id="rId7" Type="http://schemas.openxmlformats.org/officeDocument/2006/relationships/image" Target="../media/image42.png" /><Relationship Id="rId2" Type="http://schemas.openxmlformats.org/officeDocument/2006/relationships/image" Target="../media/image37.pn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41.png" /><Relationship Id="rId11" Type="http://schemas.openxmlformats.org/officeDocument/2006/relationships/image" Target="../media/image1.jpeg" /><Relationship Id="rId5" Type="http://schemas.openxmlformats.org/officeDocument/2006/relationships/image" Target="../media/image40.png" /><Relationship Id="rId10" Type="http://schemas.openxmlformats.org/officeDocument/2006/relationships/image" Target="../media/image2.jpeg" /><Relationship Id="rId4" Type="http://schemas.openxmlformats.org/officeDocument/2006/relationships/image" Target="../media/image39.png" /><Relationship Id="rId9" Type="http://schemas.openxmlformats.org/officeDocument/2006/relationships/image" Target="../media/image8.jpeg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 /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.jpeg" /><Relationship Id="rId4" Type="http://schemas.openxmlformats.org/officeDocument/2006/relationships/image" Target="../media/image2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 /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3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52550" y="2173923"/>
            <a:ext cx="9144000" cy="2387600"/>
          </a:xfrm>
        </p:spPr>
        <p:txBody>
          <a:bodyPr>
            <a:normAutofit fontScale="90000"/>
          </a:bodyPr>
          <a:lstStyle/>
          <a:p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Создание заявления о зачислении в 1-й класс в ОО в системе ЕПГУ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+mj-lt"/>
                <a:ea typeface="+mj-ea"/>
                <a:cs typeface="+mj-cs"/>
              </a:rPr>
              <a:t>ГКУ «Центр цифровой трансформации РТ»</a:t>
            </a:r>
          </a:p>
        </p:txBody>
      </p:sp>
      <p:pic>
        <p:nvPicPr>
          <p:cNvPr id="5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08081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505" y="1886990"/>
            <a:ext cx="4764015" cy="271263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4799" y="1612819"/>
            <a:ext cx="3606685" cy="419422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5611090" y="3399905"/>
            <a:ext cx="1138844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339243" y="182882"/>
            <a:ext cx="31758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606020202030204" pitchFamily="34" charset="0"/>
              </a:rPr>
              <a:t>Выбор родства</a:t>
            </a:r>
          </a:p>
        </p:txBody>
      </p:sp>
    </p:spTree>
    <p:extLst>
      <p:ext uri="{BB962C8B-B14F-4D97-AF65-F5344CB8AC3E}">
        <p14:creationId xmlns:p14="http://schemas.microsoft.com/office/powerpoint/2010/main" val="932369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01" y="1622177"/>
            <a:ext cx="5526434" cy="327074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455" y="1861011"/>
            <a:ext cx="5217569" cy="279307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5731050" y="3233650"/>
            <a:ext cx="104740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282096" y="227972"/>
            <a:ext cx="3945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606020202030204" pitchFamily="34" charset="0"/>
              </a:rPr>
              <a:t>Адрес регистрации</a:t>
            </a:r>
          </a:p>
        </p:txBody>
      </p:sp>
    </p:spTree>
    <p:extLst>
      <p:ext uri="{BB962C8B-B14F-4D97-AF65-F5344CB8AC3E}">
        <p14:creationId xmlns:p14="http://schemas.microsoft.com/office/powerpoint/2010/main" val="5050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8955" y="1161652"/>
            <a:ext cx="5056044" cy="21305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171" y="3924902"/>
            <a:ext cx="5363615" cy="2933098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>
            <a:off x="3186977" y="3411161"/>
            <a:ext cx="1" cy="49287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6274678" y="4056611"/>
            <a:ext cx="1206777" cy="825905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4282096" y="227972"/>
            <a:ext cx="39453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606020202030204" pitchFamily="34" charset="0"/>
              </a:rPr>
              <a:t>Адрес регистрации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7347" y="1276675"/>
            <a:ext cx="3873817" cy="49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503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4181" y="1292457"/>
            <a:ext cx="3645823" cy="232006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4416" y="3657186"/>
            <a:ext cx="3465455" cy="28574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0104" y="1292457"/>
            <a:ext cx="4065269" cy="52222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2263" y="215803"/>
            <a:ext cx="4822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606020202030204" pitchFamily="34" charset="0"/>
              </a:rPr>
              <a:t>Информация о ребенке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4763193" y="3309847"/>
            <a:ext cx="839586" cy="1355389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02557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624" y="2094247"/>
            <a:ext cx="3304312" cy="28157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2350" y="2074765"/>
            <a:ext cx="4946545" cy="285468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482215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606020202030204" pitchFamily="34" charset="0"/>
              </a:rPr>
              <a:t>Информация о ребенке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813069" y="3341716"/>
            <a:ext cx="1267117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6459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8096" y="1368196"/>
            <a:ext cx="3790777" cy="49060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4297" y="1919256"/>
            <a:ext cx="4366694" cy="40845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606020202030204" pitchFamily="34" charset="0"/>
              </a:rPr>
              <a:t>Информация об обучении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4813069" y="3341716"/>
            <a:ext cx="1267117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03163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925" y="1221970"/>
            <a:ext cx="5440421" cy="43352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0282" y="1283550"/>
            <a:ext cx="4342594" cy="42120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606020202030204" pitchFamily="34" charset="0"/>
              </a:rPr>
              <a:t>Информация об обучении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6086223" y="3225337"/>
            <a:ext cx="1055181" cy="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477481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079" y="1428846"/>
            <a:ext cx="4472681" cy="4027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4393" y="1986743"/>
            <a:ext cx="4333060" cy="2911706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5459824" y="3333403"/>
            <a:ext cx="1462505" cy="831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542263" y="215803"/>
            <a:ext cx="531106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606020202030204" pitchFamily="34" charset="0"/>
              </a:rPr>
              <a:t>Информация об обучении</a:t>
            </a:r>
          </a:p>
        </p:txBody>
      </p:sp>
    </p:spTree>
    <p:extLst>
      <p:ext uri="{BB962C8B-B14F-4D97-AF65-F5344CB8AC3E}">
        <p14:creationId xmlns:p14="http://schemas.microsoft.com/office/powerpoint/2010/main" val="844289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098" y="1467601"/>
            <a:ext cx="3876102" cy="53903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9773" y="1184026"/>
            <a:ext cx="4319034" cy="23934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2465" y="4245123"/>
            <a:ext cx="4371033" cy="23755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542263" y="215803"/>
            <a:ext cx="48958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606020202030204" pitchFamily="34" charset="0"/>
              </a:rPr>
              <a:t>Подтверждение данных</a:t>
            </a:r>
          </a:p>
        </p:txBody>
      </p:sp>
      <p:cxnSp>
        <p:nvCxnSpPr>
          <p:cNvPr id="8" name="Прямая со стрелкой 7"/>
          <p:cNvCxnSpPr/>
          <p:nvPr/>
        </p:nvCxnSpPr>
        <p:spPr>
          <a:xfrm flipV="1">
            <a:off x="5361709" y="2468881"/>
            <a:ext cx="1213658" cy="540326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9079290" y="3628582"/>
            <a:ext cx="1638" cy="565422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7107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69" y="1720735"/>
            <a:ext cx="5240221" cy="39100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065" y="1227683"/>
            <a:ext cx="4403063" cy="440306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5019" y="149301"/>
            <a:ext cx="42098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latin typeface="Arial Narrow" panose="020B0606020202030204" pitchFamily="34" charset="0"/>
              </a:rPr>
              <a:t>Отправка заявления</a:t>
            </a:r>
          </a:p>
        </p:txBody>
      </p:sp>
      <p:cxnSp>
        <p:nvCxnSpPr>
          <p:cNvPr id="7" name="Прямая со стрелкой 6"/>
          <p:cNvCxnSpPr/>
          <p:nvPr/>
        </p:nvCxnSpPr>
        <p:spPr>
          <a:xfrm>
            <a:off x="5860473" y="3125586"/>
            <a:ext cx="1172095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9544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88970" y="113665"/>
            <a:ext cx="5429250" cy="1325563"/>
          </a:xfrm>
        </p:spPr>
        <p:txBody>
          <a:bodyPr/>
          <a:lstStyle/>
          <a:p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Обновления в работе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6136" y="1690687"/>
            <a:ext cx="10236819" cy="4921985"/>
          </a:xfrm>
          <a:ln w="38100">
            <a:noFill/>
          </a:ln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Начиная с </a:t>
            </a: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2024 г.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обработка заявлений о зачислении в образовательные организации будет происходить в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Обновленной версии электронного образования в Сервисе «Образовательный учет».</a:t>
            </a:r>
            <a:b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Работа на портале по приёму заявлений ЕПГУ вестись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 будет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</a:p>
          <a:p>
            <a:pPr marL="0" indent="0" algn="just">
              <a:buNone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Обучение по обработке заявок в обновленном ЭО РТ состоится  </a:t>
            </a:r>
          </a:p>
          <a:p>
            <a:pPr marL="0" indent="0" algn="just">
              <a:buNone/>
            </a:pPr>
            <a:r>
              <a:rPr lang="ru-RU" sz="3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22 марта в 12:00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CCA9599-01B3-45DF-8839-ACB9039FD0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512" y="1796801"/>
            <a:ext cx="919195" cy="90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FD20F89-6945-4915-AD36-3A90F1614C84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512" y="4248893"/>
            <a:ext cx="950755" cy="9431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l="1929" t="3392" r="3255" b="5313"/>
          <a:stretch/>
        </p:blipFill>
        <p:spPr>
          <a:xfrm>
            <a:off x="9162400" y="3008048"/>
            <a:ext cx="2274849" cy="825190"/>
          </a:xfrm>
          <a:prstGeom prst="rect">
            <a:avLst/>
          </a:prstGeom>
        </p:spPr>
      </p:pic>
      <p:cxnSp>
        <p:nvCxnSpPr>
          <p:cNvPr id="8" name="Прямая со стрелкой 7"/>
          <p:cNvCxnSpPr/>
          <p:nvPr/>
        </p:nvCxnSpPr>
        <p:spPr>
          <a:xfrm>
            <a:off x="8229600" y="3008048"/>
            <a:ext cx="932800" cy="41259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07916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668937" y="655105"/>
            <a:ext cx="5274341" cy="1325563"/>
          </a:xfrm>
        </p:spPr>
        <p:txBody>
          <a:bodyPr/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Статусы заявлений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t="53969" b="30439"/>
          <a:stretch/>
        </p:blipFill>
        <p:spPr>
          <a:xfrm>
            <a:off x="932402" y="2166613"/>
            <a:ext cx="2943225" cy="68022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t="45802" b="42175"/>
          <a:stretch/>
        </p:blipFill>
        <p:spPr>
          <a:xfrm>
            <a:off x="951452" y="3404670"/>
            <a:ext cx="2924175" cy="6356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48311" b="38763"/>
          <a:stretch/>
        </p:blipFill>
        <p:spPr>
          <a:xfrm>
            <a:off x="976792" y="4456818"/>
            <a:ext cx="2924175" cy="64524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t="54275" b="32596"/>
          <a:stretch/>
        </p:blipFill>
        <p:spPr>
          <a:xfrm>
            <a:off x="4559877" y="2813656"/>
            <a:ext cx="2916123" cy="59101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/>
          <a:srcRect t="64878" b="12598"/>
          <a:stretch/>
        </p:blipFill>
        <p:spPr>
          <a:xfrm>
            <a:off x="4559878" y="3887458"/>
            <a:ext cx="2916123" cy="81573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0286" y="2900696"/>
            <a:ext cx="2847396" cy="78714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24070" y="3687837"/>
            <a:ext cx="2851671" cy="83298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+mj-lt"/>
                <a:ea typeface="+mj-ea"/>
                <a:cs typeface="+mj-cs"/>
              </a:rPr>
              <a:t>ГКУ «Центр цифровой трансформации РТ»</a:t>
            </a:r>
          </a:p>
        </p:txBody>
      </p:sp>
      <p:pic>
        <p:nvPicPr>
          <p:cNvPr id="1026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1496907" y="189570"/>
            <a:ext cx="505522" cy="4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466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11605" y="3055435"/>
            <a:ext cx="7725937" cy="19841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38179194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8280" y="205105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Кто может записаться в первую волну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проживающие на закрепленной за школой территории.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Дети, старшие братья или сестры которых учатся в выбранной школе.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военнослужащих.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сотрудников полиции и органов внутренних дел ФСИН, ФССП, ФТС, противопожарной службы.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Дети судей, прокуроров, сотрудников Следственного комитета, если они поступают в школу с интернатом.</a:t>
            </a:r>
          </a:p>
          <a:p>
            <a:pPr algn="just"/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Подробный перечень льгот, дающих право на зачисление в первый класс в первую волну приведен в приказе </a:t>
            </a:r>
            <a:r>
              <a:rPr lang="ru-RU" sz="2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Минпросвещения</a:t>
            </a:r>
            <a:r>
              <a:rPr lang="ru-RU" sz="2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от 02.09.2020 №458</a:t>
            </a:r>
          </a:p>
        </p:txBody>
      </p:sp>
    </p:spTree>
    <p:extLst>
      <p:ext uri="{BB962C8B-B14F-4D97-AF65-F5344CB8AC3E}">
        <p14:creationId xmlns:p14="http://schemas.microsoft.com/office/powerpoint/2010/main" val="20337008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9270" y="0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Специальные условия для ребенка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7780" y="1143000"/>
            <a:ext cx="6549390" cy="529999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ПМПК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– психолого-медико-педагогическая комиссия. Ее заключение подтверждает ограниченные возможности здоровья ребенка.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 такими детьми занимаются по адаптированной программе и предоставляют им специальные условия при обучении.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Заключение ПМПК нужно будет предоставить при зачислении. </a:t>
            </a:r>
          </a:p>
          <a:p>
            <a:pPr marL="0" indent="0" algn="just">
              <a:buNone/>
            </a:pP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Заключение ПМПК должно действовать к моменту начала обучения в школе.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2473" y="1008452"/>
            <a:ext cx="2950010" cy="5569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075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6141" y="130950"/>
            <a:ext cx="6030951" cy="1325563"/>
          </a:xfrm>
        </p:spPr>
        <p:txBody>
          <a:bodyPr/>
          <a:lstStyle/>
          <a:p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Иностранные заявители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4554" y="1456513"/>
            <a:ext cx="5276384" cy="4524315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Документами подтверждающими право ребенка находиться в России, могут быть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:</a:t>
            </a:r>
            <a:b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вид на жительство (ВНЖ) – для детей, постоянно проживающих в России</a:t>
            </a:r>
            <a:b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– разрешение на временное проживание (РВП) – для детей, временно проживающих в России</a:t>
            </a:r>
            <a:b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виза или миграционная карта – для детей, временно пребывающих в России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395223" y="1445362"/>
            <a:ext cx="5363737" cy="3785652"/>
          </a:xfrm>
          <a:prstGeom prst="rect">
            <a:avLst/>
          </a:prstGeom>
          <a:ln w="28575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При заполнении заявления необходимо будет указать:</a:t>
            </a:r>
            <a:b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Серия свидетельства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Номер свидетельства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Кем выдано свидетельство о рождении иностранного образца </a:t>
            </a:r>
          </a:p>
          <a:p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– Когда выдано свидетельство о рождении иностранного образца </a:t>
            </a:r>
          </a:p>
        </p:txBody>
      </p:sp>
    </p:spTree>
    <p:extLst>
      <p:ext uri="{BB962C8B-B14F-4D97-AF65-F5344CB8AC3E}">
        <p14:creationId xmlns:p14="http://schemas.microsoft.com/office/powerpoint/2010/main" val="283613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Какие документы нужно приложить к заявлению при подаче через портал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2282825"/>
            <a:ext cx="10515600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При подаче заявления через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Госуслуги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 прикладывать документы </a:t>
            </a:r>
            <a:r>
              <a:rPr lang="ru-RU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НЕ нужно 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— необходимо только заполнить пустые поля в форме заявлении (вам могут понадобиться данные из некоторых документов), при этом, часть полей заполнится автоматически — на основании информации, имеющейся в личном кабинете на портале </a:t>
            </a:r>
            <a:r>
              <a:rPr lang="ru-RU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Госуслуг</a:t>
            </a: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.</a:t>
            </a:r>
            <a:b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</a:br>
            <a:endParaRPr lang="ru-RU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После направления школой уведомления о зачислении необходимо будет принести оригиналы документов лично (о времени и сроках предъявления оригиналов документов вас уведомит школа).</a:t>
            </a:r>
          </a:p>
        </p:txBody>
      </p:sp>
    </p:spTree>
    <p:extLst>
      <p:ext uri="{BB962C8B-B14F-4D97-AF65-F5344CB8AC3E}">
        <p14:creationId xmlns:p14="http://schemas.microsoft.com/office/powerpoint/2010/main" val="3974070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8044" y="5076312"/>
            <a:ext cx="7818863" cy="1553087"/>
          </a:xfrm>
          <a:ln w="5715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С </a:t>
            </a: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18 марта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 ЕПГУ доступен функционал формирования гражданами черновиков заявление по Услуге.</a:t>
            </a:r>
            <a:endParaRPr lang="ru-RU" sz="2400" b="1" dirty="0">
              <a:solidFill>
                <a:schemeClr val="tx1">
                  <a:lumMod val="85000"/>
                  <a:lumOff val="15000"/>
                </a:schemeClr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1 апреля </a:t>
            </a: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в личном кабинете появится возможность отправить заявление.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316" y="1777904"/>
            <a:ext cx="7094485" cy="3010830"/>
          </a:xfrm>
          <a:prstGeom prst="rect">
            <a:avLst/>
          </a:prstGeom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2463211" y="580881"/>
            <a:ext cx="7689327" cy="1325563"/>
          </a:xfrm>
        </p:spPr>
        <p:txBody>
          <a:bodyPr/>
          <a:lstStyle/>
          <a:p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 Narrow" panose="020B0606020202030204" pitchFamily="34" charset="0"/>
              </a:rPr>
              <a:t>Создание черновика заявления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33405" y="217283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+mj-lt"/>
                <a:ea typeface="+mj-ea"/>
                <a:cs typeface="+mj-cs"/>
              </a:rPr>
              <a:t>ГКУ «Центр цифровой трансформации РТ»</a:t>
            </a:r>
          </a:p>
        </p:txBody>
      </p:sp>
      <p:pic>
        <p:nvPicPr>
          <p:cNvPr id="8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1496907" y="189570"/>
            <a:ext cx="505522" cy="419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Символика, награды, праздник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1" y="134075"/>
            <a:ext cx="905080" cy="90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Обсуждение реализации проектов в ГКУ &quot;ЦЦТ РТ&quot;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99" t="206"/>
          <a:stretch/>
        </p:blipFill>
        <p:spPr bwMode="auto">
          <a:xfrm>
            <a:off x="1067361" y="29016"/>
            <a:ext cx="1344369" cy="1115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67641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15" y="1404851"/>
            <a:ext cx="3931511" cy="478648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9957" y="1620806"/>
            <a:ext cx="4347163" cy="4354569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5386647" y="3715789"/>
            <a:ext cx="1138844" cy="0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004262" y="116380"/>
            <a:ext cx="165462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Начало</a:t>
            </a:r>
          </a:p>
        </p:txBody>
      </p:sp>
    </p:spTree>
    <p:extLst>
      <p:ext uri="{BB962C8B-B14F-4D97-AF65-F5344CB8AC3E}">
        <p14:creationId xmlns:p14="http://schemas.microsoft.com/office/powerpoint/2010/main" val="1152977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822" y="1970116"/>
            <a:ext cx="4579642" cy="329322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1185" y="1013247"/>
            <a:ext cx="3485457" cy="30810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1185" y="4401589"/>
            <a:ext cx="3657686" cy="2343298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 flipV="1">
            <a:off x="5540573" y="2487294"/>
            <a:ext cx="1217674" cy="438787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598691" y="4320813"/>
            <a:ext cx="1101437" cy="673331"/>
          </a:xfrm>
          <a:prstGeom prst="straightConnector1">
            <a:avLst/>
          </a:prstGeom>
          <a:ln w="381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 rot="20408841">
            <a:off x="5773545" y="2302628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 Narrow" panose="020B0606020202030204" pitchFamily="34" charset="0"/>
              </a:rPr>
              <a:t>Да</a:t>
            </a:r>
          </a:p>
        </p:txBody>
      </p:sp>
      <p:sp>
        <p:nvSpPr>
          <p:cNvPr id="12" name="TextBox 11"/>
          <p:cNvSpPr txBox="1"/>
          <p:nvPr/>
        </p:nvSpPr>
        <p:spPr>
          <a:xfrm rot="1864516">
            <a:off x="5975910" y="4305206"/>
            <a:ext cx="5332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Arial Narrow" panose="020B0606020202030204" pitchFamily="34" charset="0"/>
              </a:rPr>
              <a:t>Нет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438264" y="190677"/>
            <a:ext cx="53046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Arial Narrow" panose="020B0606020202030204" pitchFamily="34" charset="0"/>
              </a:rPr>
              <a:t>Наличие/отсутствие льгот</a:t>
            </a:r>
          </a:p>
        </p:txBody>
      </p:sp>
    </p:spTree>
    <p:extLst>
      <p:ext uri="{BB962C8B-B14F-4D97-AF65-F5344CB8AC3E}">
        <p14:creationId xmlns:p14="http://schemas.microsoft.com/office/powerpoint/2010/main" val="22761305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470</Words>
  <Application>Microsoft Office PowerPoint</Application>
  <PresentationFormat>Широкоэкранный</PresentationFormat>
  <Paragraphs>57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Создание заявления о зачислении в 1-й класс в ОО в системе ЕПГУ</vt:lpstr>
      <vt:lpstr>Обновления в работе</vt:lpstr>
      <vt:lpstr>Кто может записаться в первую волну</vt:lpstr>
      <vt:lpstr>Специальные условия для ребенка</vt:lpstr>
      <vt:lpstr>Иностранные заявители</vt:lpstr>
      <vt:lpstr>Какие документы нужно приложить к заявлению при подаче через портал</vt:lpstr>
      <vt:lpstr>Создание черновика заявления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Статусы заявлений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Romanova_A</dc:creator>
  <cp:lastModifiedBy>zoker197600@gmail.com</cp:lastModifiedBy>
  <cp:revision>31</cp:revision>
  <dcterms:created xsi:type="dcterms:W3CDTF">2024-03-20T08:09:14Z</dcterms:created>
  <dcterms:modified xsi:type="dcterms:W3CDTF">2024-03-22T05:17:43Z</dcterms:modified>
</cp:coreProperties>
</file>